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70" r:id="rId3"/>
    <p:sldId id="259" r:id="rId4"/>
    <p:sldId id="275" r:id="rId5"/>
    <p:sldId id="291" r:id="rId6"/>
    <p:sldId id="293" r:id="rId7"/>
    <p:sldId id="257" r:id="rId8"/>
    <p:sldId id="25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94" r:id="rId23"/>
    <p:sldId id="271" r:id="rId24"/>
    <p:sldId id="274" r:id="rId25"/>
  </p:sldIdLst>
  <p:sldSz cx="9144000" cy="5143500" type="screen16x9"/>
  <p:notesSz cx="6858000" cy="9144000"/>
  <p:embeddedFontLst>
    <p:embeddedFont>
      <p:font typeface="Catamaran Light" panose="020B0604020202020204" charset="0"/>
      <p:regular r:id="rId27"/>
      <p:bold r:id="rId28"/>
    </p:embeddedFont>
    <p:embeddedFont>
      <p:font typeface="Paytone One" panose="020B0604020202020204" charset="0"/>
      <p:regular r:id="rId29"/>
    </p:embeddedFont>
    <p:embeddedFont>
      <p:font typeface="Poppins ExtraBold" panose="020B0604020202020204" charset="0"/>
      <p:bold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" panose="02040503050406030204" pitchFamily="18" charset="0"/>
      <p:regular r:id="rId36"/>
      <p:bold r:id="rId37"/>
      <p:italic r:id="rId38"/>
      <p:boldItalic r:id="rId39"/>
    </p:embeddedFont>
    <p:embeddedFont>
      <p:font typeface="Poppins Medium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8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cd16ee77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23cd16ee7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3cd16ee772_1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3cd16ee77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cd16ee772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g23cd16ee772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cd16ee772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3cd16ee77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cd16ee772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3cd16ee772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2012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3cd16ee772_1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23cd16ee772_1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3cd16ee772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23cd16ee772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33149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5926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9201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2476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8097" y="3987513"/>
            <a:ext cx="751553" cy="7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50" y="3987513"/>
            <a:ext cx="751553" cy="7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5921" y="4398543"/>
            <a:ext cx="264989" cy="46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343" y="4398543"/>
            <a:ext cx="392451" cy="46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2035" y="4398543"/>
            <a:ext cx="339621" cy="461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9"/>
          <p:cNvGrpSpPr/>
          <p:nvPr/>
        </p:nvGrpSpPr>
        <p:grpSpPr>
          <a:xfrm>
            <a:off x="0" y="2528964"/>
            <a:ext cx="2490456" cy="2614486"/>
            <a:chOff x="0" y="-47625"/>
            <a:chExt cx="1311871" cy="1377205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ED7843"/>
            </a:solidFill>
            <a:ln w="38100" cap="flat" cmpd="sng">
              <a:solidFill>
                <a:srgbClr val="ED784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1" name="Google Shape;71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>
            <a:off x="2490504" y="2528964"/>
            <a:ext cx="4162910" cy="2614486"/>
            <a:chOff x="0" y="-47625"/>
            <a:chExt cx="2192852" cy="1377205"/>
          </a:xfrm>
        </p:grpSpPr>
        <p:sp>
          <p:nvSpPr>
            <p:cNvPr id="73" name="Google Shape;73;p9"/>
            <p:cNvSpPr/>
            <p:nvPr/>
          </p:nvSpPr>
          <p:spPr>
            <a:xfrm>
              <a:off x="0" y="0"/>
              <a:ext cx="2192852" cy="1329580"/>
            </a:xfrm>
            <a:custGeom>
              <a:avLst/>
              <a:gdLst/>
              <a:ahLst/>
              <a:cxnLst/>
              <a:rect l="l" t="t" r="r" b="b"/>
              <a:pathLst>
                <a:path w="2192852" h="1329580" extrusionOk="0">
                  <a:moveTo>
                    <a:pt x="0" y="0"/>
                  </a:moveTo>
                  <a:lnTo>
                    <a:pt x="2192852" y="0"/>
                  </a:lnTo>
                  <a:lnTo>
                    <a:pt x="2192852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C8B3E1"/>
            </a:solidFill>
            <a:ln w="38100" cap="flat" cmpd="sng">
              <a:solidFill>
                <a:srgbClr val="C8B3E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4" name="Google Shape;74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9"/>
          <p:cNvGrpSpPr/>
          <p:nvPr/>
        </p:nvGrpSpPr>
        <p:grpSpPr>
          <a:xfrm>
            <a:off x="6653496" y="2528964"/>
            <a:ext cx="2490456" cy="2614486"/>
            <a:chOff x="0" y="-47625"/>
            <a:chExt cx="1311871" cy="1377205"/>
          </a:xfrm>
        </p:grpSpPr>
        <p:sp>
          <p:nvSpPr>
            <p:cNvPr id="76" name="Google Shape;76;p9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80AED1"/>
            </a:solidFill>
            <a:ln w="38100" cap="flat" cmpd="sng">
              <a:solidFill>
                <a:srgbClr val="80AED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" name="Google Shape;77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" name="Google Shape;78;p9"/>
          <p:cNvCxnSpPr/>
          <p:nvPr/>
        </p:nvCxnSpPr>
        <p:spPr>
          <a:xfrm>
            <a:off x="0" y="2619375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9"/>
          <p:cNvCxnSpPr/>
          <p:nvPr/>
        </p:nvCxnSpPr>
        <p:spPr>
          <a:xfrm>
            <a:off x="6653496" y="0"/>
            <a:ext cx="0" cy="5330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9"/>
          <p:cNvCxnSpPr/>
          <p:nvPr/>
        </p:nvCxnSpPr>
        <p:spPr>
          <a:xfrm>
            <a:off x="2480979" y="2609850"/>
            <a:ext cx="0" cy="27054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311700" y="1794673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Char char="●"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Char char="○"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●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○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●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○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5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1"/>
          <p:cNvCxnSpPr/>
          <p:nvPr/>
        </p:nvCxnSpPr>
        <p:spPr>
          <a:xfrm>
            <a:off x="-45406" y="18878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1"/>
          <p:cNvCxnSpPr/>
          <p:nvPr/>
        </p:nvCxnSpPr>
        <p:spPr>
          <a:xfrm>
            <a:off x="-141598" y="2573653"/>
            <a:ext cx="95460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1"/>
          <p:cNvCxnSpPr/>
          <p:nvPr/>
        </p:nvCxnSpPr>
        <p:spPr>
          <a:xfrm>
            <a:off x="-45406" y="32594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1"/>
          <p:cNvCxnSpPr/>
          <p:nvPr/>
        </p:nvCxnSpPr>
        <p:spPr>
          <a:xfrm>
            <a:off x="-45406" y="12020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" name="Google Shape;94;p11"/>
          <p:cNvGrpSpPr/>
          <p:nvPr/>
        </p:nvGrpSpPr>
        <p:grpSpPr>
          <a:xfrm>
            <a:off x="8101013" y="3845316"/>
            <a:ext cx="1542830" cy="1633383"/>
            <a:chOff x="0" y="-47625"/>
            <a:chExt cx="812700" cy="860400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594548" cy="742558"/>
            </a:xfrm>
            <a:custGeom>
              <a:avLst/>
              <a:gdLst/>
              <a:ahLst/>
              <a:cxnLst/>
              <a:rect l="l" t="t" r="r" b="b"/>
              <a:pathLst>
                <a:path w="594548" h="742558" extrusionOk="0">
                  <a:moveTo>
                    <a:pt x="0" y="0"/>
                  </a:moveTo>
                  <a:lnTo>
                    <a:pt x="594548" y="0"/>
                  </a:lnTo>
                  <a:lnTo>
                    <a:pt x="594548" y="742558"/>
                  </a:lnTo>
                  <a:lnTo>
                    <a:pt x="0" y="742558"/>
                  </a:lnTo>
                  <a:close/>
                </a:path>
              </a:pathLst>
            </a:custGeom>
            <a:solidFill>
              <a:srgbClr val="968B40"/>
            </a:solidFill>
            <a:ln w="38100" cap="flat" cmpd="sng">
              <a:solidFill>
                <a:srgbClr val="F7EFE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6" name="Google Shape;96;p1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1"/>
          <p:cNvGrpSpPr/>
          <p:nvPr/>
        </p:nvGrpSpPr>
        <p:grpSpPr>
          <a:xfrm>
            <a:off x="4989278" y="-389898"/>
            <a:ext cx="3282231" cy="2864986"/>
            <a:chOff x="0" y="-47625"/>
            <a:chExt cx="1728946" cy="1509158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1728946" cy="1461533"/>
            </a:xfrm>
            <a:custGeom>
              <a:avLst/>
              <a:gdLst/>
              <a:ahLst/>
              <a:cxnLst/>
              <a:rect l="l" t="t" r="r" b="b"/>
              <a:pathLst>
                <a:path w="1728946" h="1461533" extrusionOk="0">
                  <a:moveTo>
                    <a:pt x="0" y="0"/>
                  </a:moveTo>
                  <a:lnTo>
                    <a:pt x="1728946" y="0"/>
                  </a:lnTo>
                  <a:lnTo>
                    <a:pt x="1728946" y="1461533"/>
                  </a:lnTo>
                  <a:lnTo>
                    <a:pt x="0" y="1461533"/>
                  </a:lnTo>
                  <a:close/>
                </a:path>
              </a:pathLst>
            </a:custGeom>
            <a:solidFill>
              <a:srgbClr val="F7EFE2"/>
            </a:solidFill>
            <a:ln w="38100" cap="flat" cmpd="sng">
              <a:solidFill>
                <a:srgbClr val="373F4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9" name="Google Shape;99;p1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1"/>
          <p:cNvGrpSpPr/>
          <p:nvPr/>
        </p:nvGrpSpPr>
        <p:grpSpPr>
          <a:xfrm>
            <a:off x="3822690" y="1062899"/>
            <a:ext cx="4439157" cy="4255964"/>
            <a:chOff x="-1237299" y="105920"/>
            <a:chExt cx="1100872" cy="1055442"/>
          </a:xfrm>
        </p:grpSpPr>
        <p:sp>
          <p:nvSpPr>
            <p:cNvPr id="102" name="Google Shape;102;p11"/>
            <p:cNvSpPr/>
            <p:nvPr/>
          </p:nvSpPr>
          <p:spPr>
            <a:xfrm>
              <a:off x="-945600" y="10592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6" y="0"/>
                  </a:moveTo>
                  <a:cubicBezTo>
                    <a:pt x="628325" y="1001"/>
                    <a:pt x="809173" y="182659"/>
                    <a:pt x="809173" y="406400"/>
                  </a:cubicBezTo>
                  <a:cubicBezTo>
                    <a:pt x="809173" y="630141"/>
                    <a:pt x="628325" y="811799"/>
                    <a:pt x="404586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6" y="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 txBox="1"/>
            <p:nvPr/>
          </p:nvSpPr>
          <p:spPr>
            <a:xfrm>
              <a:off x="-1237299" y="453362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1"/>
          <p:cNvSpPr txBox="1"/>
          <p:nvPr/>
        </p:nvSpPr>
        <p:spPr>
          <a:xfrm>
            <a:off x="262693" y="1062901"/>
            <a:ext cx="59742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 dirty="0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</a:t>
            </a:r>
            <a:r>
              <a:rPr lang="es-ES" sz="4500" b="0" i="0" u="none" strike="noStrike" cap="none" dirty="0" smtClean="0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MOSCU</a:t>
            </a:r>
            <a:endParaRPr sz="7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 dirty="0" smtClean="0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PICTURES </a:t>
            </a:r>
            <a:r>
              <a:rPr lang="en" sz="4500" b="0" i="0" u="none" strike="noStrike" cap="none" dirty="0" smtClean="0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 </a:t>
            </a:r>
            <a:endParaRPr sz="700" dirty="0"/>
          </a:p>
        </p:txBody>
      </p:sp>
      <p:grpSp>
        <p:nvGrpSpPr>
          <p:cNvPr id="107" name="Google Shape;107;p11"/>
          <p:cNvGrpSpPr/>
          <p:nvPr/>
        </p:nvGrpSpPr>
        <p:grpSpPr>
          <a:xfrm>
            <a:off x="304800" y="-421884"/>
            <a:ext cx="1543020" cy="1633431"/>
            <a:chOff x="0" y="-47625"/>
            <a:chExt cx="812800" cy="860425"/>
          </a:xfrm>
        </p:grpSpPr>
        <p:sp>
          <p:nvSpPr>
            <p:cNvPr id="108" name="Google Shape;108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8B3E1"/>
            </a:solidFill>
            <a:ln w="38100" cap="flat" cmpd="sng">
              <a:solidFill>
                <a:srgbClr val="F7EFE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9" name="Google Shape;109;p1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0163" y="233289"/>
            <a:ext cx="5559164" cy="4153239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Organización y eficiencia mejoradas:</a:t>
            </a:r>
            <a:endParaRPr lang="es-ES" sz="1600" dirty="0">
              <a:latin typeface="Poppins Medium" panose="020B0604020202020204" charset="0"/>
              <a:cs typeface="Poppins Medium" panose="020B0604020202020204" charset="0"/>
            </a:endParaRP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Gestión de reservas y citas: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Agendar citas online, automatizar recordatorios y notificaciones, y gestionar múltiples calendarios desde una única plataforma.</a:t>
            </a: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Seguimiento de proyectos y clientes: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Centralizar la información de los clientes, proyectos, tareas y flujos de trabajo en un solo lugar.</a:t>
            </a: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Análisis e informes: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Obtener información valiosa sobre el rendimiento del negocio, las tendencias de los clientes y las áreas de mejora.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912454" y="233289"/>
            <a:ext cx="2784763" cy="451121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4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0162" y="233289"/>
            <a:ext cx="5798129" cy="4153239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Mejor experiencia para el cliente:</a:t>
            </a:r>
            <a:endParaRPr lang="es-ES" sz="1600" dirty="0">
              <a:latin typeface="Poppins Medium" panose="020B0604020202020204" charset="0"/>
              <a:cs typeface="Poppins Medium" panose="020B0604020202020204" charset="0"/>
            </a:endParaRP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Reservas online: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Permitir que los clientes reserven citas y gestionen sus sesiones fotográficas de forma independiente, las 24 horas del día, los 7 días de la semana.</a:t>
            </a: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Galerías en línea: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Compartir galerías de fotos privadas y seguras con los clientes, permitiendo descargas, favoritos y comentarios.</a:t>
            </a: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Pruebas y pedidos en línea: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Facilitar a los clientes la compra de impresiones, productos digitales y otros servicios directamente desde tu sitio web.</a:t>
            </a: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Comunicación fluida: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Brindar a los clientes un portal para comunicarse contigo, enviar mensajes, solicitar información y resolver dudas.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068291" y="810492"/>
            <a:ext cx="2919846" cy="412519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4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0162" y="233289"/>
            <a:ext cx="5798129" cy="4153239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Mayor visibilidad y promoción:</a:t>
            </a:r>
            <a:endParaRPr lang="es-ES" sz="1600" dirty="0" smtClean="0">
              <a:latin typeface="Poppins Medium" panose="020B0604020202020204" charset="0"/>
              <a:cs typeface="Poppins Medium" panose="020B0604020202020204" charset="0"/>
            </a:endParaRPr>
          </a:p>
          <a:p>
            <a:pPr lvl="0" algn="just"/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Presencia web profesional:</a:t>
            </a:r>
            <a:r>
              <a:rPr lang="es-ES" sz="1600" dirty="0" smtClean="0">
                <a:latin typeface="Poppins Medium" panose="020B0604020202020204" charset="0"/>
                <a:cs typeface="Poppins Medium" panose="020B0604020202020204" charset="0"/>
              </a:rPr>
              <a:t> Un sitio web moderno y atractivo que funciona como escaparate de tu negocio y tu trabajo.</a:t>
            </a:r>
          </a:p>
          <a:p>
            <a:pPr lvl="0" algn="just"/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SEO y marketing online:</a:t>
            </a:r>
            <a:r>
              <a:rPr lang="es-ES" sz="1600" dirty="0" smtClean="0">
                <a:latin typeface="Poppins Medium" panose="020B0604020202020204" charset="0"/>
                <a:cs typeface="Poppins Medium" panose="020B0604020202020204" charset="0"/>
              </a:rPr>
              <a:t> Implementar estrategias de SEO para mejorar el posicionamiento en los motores de búsqueda y atraer tráfico orgánico.</a:t>
            </a:r>
          </a:p>
          <a:p>
            <a:pPr lvl="0" algn="just"/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Integración con redes sociales:</a:t>
            </a:r>
            <a:r>
              <a:rPr lang="es-ES" sz="1600" dirty="0" smtClean="0">
                <a:latin typeface="Poppins Medium" panose="020B0604020202020204" charset="0"/>
                <a:cs typeface="Poppins Medium" panose="020B0604020202020204" charset="0"/>
              </a:rPr>
              <a:t> Compartir fácilmente contenido en redes sociales, promocionar ofertas y conectar con tu público objetivo.</a:t>
            </a:r>
          </a:p>
          <a:p>
            <a:pPr lvl="0" algn="just"/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Análisis de marketing:</a:t>
            </a:r>
            <a:r>
              <a:rPr lang="es-ES" sz="1600" dirty="0" smtClean="0">
                <a:latin typeface="Poppins Medium" panose="020B0604020202020204" charset="0"/>
                <a:cs typeface="Poppins Medium" panose="020B0604020202020204" charset="0"/>
              </a:rPr>
              <a:t> Rastrear el rendimiento de tus campañas de marketing online y optimizarlas para obtener mejores resultados.</a:t>
            </a:r>
          </a:p>
          <a:p>
            <a:pPr marL="114300" indent="0" algn="just">
              <a:buNone/>
            </a:pPr>
            <a:endParaRPr lang="es-ES" sz="105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754091" y="233289"/>
            <a:ext cx="2213263" cy="370721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01436" y="1465118"/>
            <a:ext cx="42810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latin typeface="Poppins Medium" panose="020B0604020202020204" charset="0"/>
                <a:cs typeface="Poppins Medium" panose="020B0604020202020204" charset="0"/>
              </a:rPr>
              <a:t>FASES DE IMPLEMENTACIÓN</a:t>
            </a:r>
            <a:endParaRPr lang="es-ES" sz="3200" b="1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86400" y="301337"/>
            <a:ext cx="3335482" cy="46551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7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GANTT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7762008" y="166255"/>
            <a:ext cx="1070291" cy="9862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65" y="1017725"/>
            <a:ext cx="6171470" cy="298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2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CASO DE USO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489180" y="1462750"/>
            <a:ext cx="8165639" cy="34399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886700" y="294957"/>
            <a:ext cx="945600" cy="8728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693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SECUENCIA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C:\Users\dell\Downloads\Imagen de WhatsApp 2024-05-30 a las 14.32.35_ccf8e6e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17725"/>
            <a:ext cx="8520600" cy="4041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3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CLASES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1163781"/>
            <a:ext cx="7024518" cy="34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7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FLUJO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C:\Users\dell\Downloads\Imagen de WhatsApp 2024-06-01 a las 16.39.52_94ff311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1017725"/>
            <a:ext cx="8364709" cy="395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7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DIAGRAMA DE ESTADO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pic>
        <p:nvPicPr>
          <p:cNvPr id="7" name="Imagen 6" descr="C:\Users\dell\Downloads\Imagen de WhatsApp 2024-06-01 a las 17.16.02_b59fb5c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34" y="1017725"/>
            <a:ext cx="8258839" cy="38867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3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/>
          <p:nvPr/>
        </p:nvSpPr>
        <p:spPr>
          <a:xfrm>
            <a:off x="5376910" y="3034596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5"/>
          <p:cNvSpPr/>
          <p:nvPr/>
        </p:nvSpPr>
        <p:spPr>
          <a:xfrm>
            <a:off x="7057350" y="983331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5"/>
          <p:cNvSpPr/>
          <p:nvPr/>
        </p:nvSpPr>
        <p:spPr>
          <a:xfrm>
            <a:off x="5376910" y="983331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5"/>
          <p:cNvSpPr/>
          <p:nvPr/>
        </p:nvSpPr>
        <p:spPr>
          <a:xfrm>
            <a:off x="7057350" y="3034596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5"/>
          <p:cNvGrpSpPr/>
          <p:nvPr/>
        </p:nvGrpSpPr>
        <p:grpSpPr>
          <a:xfrm>
            <a:off x="0" y="-314154"/>
            <a:ext cx="1542830" cy="1633383"/>
            <a:chOff x="0" y="-47625"/>
            <a:chExt cx="812700" cy="860400"/>
          </a:xfrm>
        </p:grpSpPr>
        <p:sp>
          <p:nvSpPr>
            <p:cNvPr id="429" name="Google Shape;429;p25"/>
            <p:cNvSpPr/>
            <p:nvPr/>
          </p:nvSpPr>
          <p:spPr>
            <a:xfrm>
              <a:off x="0" y="0"/>
              <a:ext cx="225181" cy="378755"/>
            </a:xfrm>
            <a:custGeom>
              <a:avLst/>
              <a:gdLst/>
              <a:ahLst/>
              <a:cxnLst/>
              <a:rect l="l" t="t" r="r" b="b"/>
              <a:pathLst>
                <a:path w="225181" h="378755" extrusionOk="0">
                  <a:moveTo>
                    <a:pt x="0" y="0"/>
                  </a:moveTo>
                  <a:lnTo>
                    <a:pt x="225181" y="0"/>
                  </a:lnTo>
                  <a:lnTo>
                    <a:pt x="225181" y="378755"/>
                  </a:lnTo>
                  <a:lnTo>
                    <a:pt x="0" y="378755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430" name="Google Shape;430;p2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25"/>
          <p:cNvGrpSpPr/>
          <p:nvPr/>
        </p:nvGrpSpPr>
        <p:grpSpPr>
          <a:xfrm>
            <a:off x="417967" y="3990815"/>
            <a:ext cx="3752609" cy="1633383"/>
            <a:chOff x="0" y="-47625"/>
            <a:chExt cx="1976722" cy="860400"/>
          </a:xfrm>
        </p:grpSpPr>
        <p:sp>
          <p:nvSpPr>
            <p:cNvPr id="432" name="Google Shape;432;p25"/>
            <p:cNvSpPr/>
            <p:nvPr/>
          </p:nvSpPr>
          <p:spPr>
            <a:xfrm>
              <a:off x="0" y="0"/>
              <a:ext cx="1976722" cy="681993"/>
            </a:xfrm>
            <a:custGeom>
              <a:avLst/>
              <a:gdLst/>
              <a:ahLst/>
              <a:cxnLst/>
              <a:rect l="l" t="t" r="r" b="b"/>
              <a:pathLst>
                <a:path w="1976722" h="681993" extrusionOk="0">
                  <a:moveTo>
                    <a:pt x="0" y="0"/>
                  </a:moveTo>
                  <a:lnTo>
                    <a:pt x="1976722" y="0"/>
                  </a:lnTo>
                  <a:lnTo>
                    <a:pt x="1976722" y="681993"/>
                  </a:lnTo>
                  <a:lnTo>
                    <a:pt x="0" y="681993"/>
                  </a:ln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</p:sp>
        <p:sp>
          <p:nvSpPr>
            <p:cNvPr id="433" name="Google Shape;433;p2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4" name="Google Shape;434;p25"/>
          <p:cNvCxnSpPr/>
          <p:nvPr/>
        </p:nvCxnSpPr>
        <p:spPr>
          <a:xfrm>
            <a:off x="-90812" y="504825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25"/>
          <p:cNvCxnSpPr/>
          <p:nvPr/>
        </p:nvCxnSpPr>
        <p:spPr>
          <a:xfrm rot="10800000">
            <a:off x="427492" y="-115200"/>
            <a:ext cx="0" cy="52587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6" name="Google Shape;436;p25"/>
          <p:cNvCxnSpPr/>
          <p:nvPr/>
        </p:nvCxnSpPr>
        <p:spPr>
          <a:xfrm rot="10800000">
            <a:off x="4180175" y="4071698"/>
            <a:ext cx="0" cy="12495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7" name="Google Shape;437;p25"/>
          <p:cNvCxnSpPr/>
          <p:nvPr/>
        </p:nvCxnSpPr>
        <p:spPr>
          <a:xfrm>
            <a:off x="417967" y="4071702"/>
            <a:ext cx="37722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25"/>
          <p:cNvSpPr/>
          <p:nvPr/>
        </p:nvSpPr>
        <p:spPr>
          <a:xfrm>
            <a:off x="5362403" y="972981"/>
            <a:ext cx="1156389" cy="1161572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 txBox="1"/>
          <p:nvPr/>
        </p:nvSpPr>
        <p:spPr>
          <a:xfrm>
            <a:off x="5216236" y="4281857"/>
            <a:ext cx="1349012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J. Carlos LOCOJA</a:t>
            </a:r>
            <a:endParaRPr sz="700" dirty="0"/>
          </a:p>
        </p:txBody>
      </p:sp>
      <p:sp>
        <p:nvSpPr>
          <p:cNvPr id="442" name="Google Shape;442;p25"/>
          <p:cNvSpPr txBox="1"/>
          <p:nvPr/>
        </p:nvSpPr>
        <p:spPr>
          <a:xfrm>
            <a:off x="5350248" y="4561900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 smtClean="0">
                <a:solidFill>
                  <a:srgbClr val="42424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BACK-END</a:t>
            </a:r>
            <a:endParaRPr sz="700" dirty="0"/>
          </a:p>
        </p:txBody>
      </p:sp>
      <p:sp>
        <p:nvSpPr>
          <p:cNvPr id="443" name="Google Shape;443;p25"/>
          <p:cNvSpPr txBox="1"/>
          <p:nvPr/>
        </p:nvSpPr>
        <p:spPr>
          <a:xfrm>
            <a:off x="6954797" y="2199731"/>
            <a:ext cx="136398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J. Alberto MOUKO</a:t>
            </a:r>
            <a:endParaRPr sz="700" dirty="0"/>
          </a:p>
        </p:txBody>
      </p:sp>
      <p:sp>
        <p:nvSpPr>
          <p:cNvPr id="444" name="Google Shape;444;p25"/>
          <p:cNvSpPr txBox="1"/>
          <p:nvPr/>
        </p:nvSpPr>
        <p:spPr>
          <a:xfrm>
            <a:off x="7030688" y="2510635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24242"/>
                </a:solidFill>
                <a:latin typeface="Catamaran Light"/>
                <a:cs typeface="Catamaran Light"/>
                <a:sym typeface="Catamaran Light"/>
              </a:rPr>
              <a:t>PRODUCT OWNER</a:t>
            </a:r>
            <a:endParaRPr sz="700" dirty="0"/>
          </a:p>
        </p:txBody>
      </p:sp>
      <p:sp>
        <p:nvSpPr>
          <p:cNvPr id="445" name="Google Shape;445;p25"/>
          <p:cNvSpPr txBox="1"/>
          <p:nvPr/>
        </p:nvSpPr>
        <p:spPr>
          <a:xfrm>
            <a:off x="5350248" y="2230593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Javier LOSEBA</a:t>
            </a:r>
            <a:endParaRPr sz="700" dirty="0"/>
          </a:p>
        </p:txBody>
      </p:sp>
      <p:sp>
        <p:nvSpPr>
          <p:cNvPr id="446" name="Google Shape;446;p25"/>
          <p:cNvSpPr txBox="1"/>
          <p:nvPr/>
        </p:nvSpPr>
        <p:spPr>
          <a:xfrm>
            <a:off x="5350248" y="2510635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24242"/>
                </a:solidFill>
                <a:latin typeface="Catamaran Light"/>
                <a:cs typeface="Catamaran Light"/>
                <a:sym typeface="Catamaran Light"/>
              </a:rPr>
              <a:t>FRONT-END</a:t>
            </a:r>
            <a:endParaRPr sz="700" dirty="0"/>
          </a:p>
        </p:txBody>
      </p:sp>
      <p:sp>
        <p:nvSpPr>
          <p:cNvPr id="447" name="Google Shape;447;p25"/>
          <p:cNvSpPr txBox="1"/>
          <p:nvPr/>
        </p:nvSpPr>
        <p:spPr>
          <a:xfrm>
            <a:off x="7030687" y="4281857"/>
            <a:ext cx="1458685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Rodrigo BOICHEKÚ</a:t>
            </a:r>
            <a:endParaRPr sz="700" dirty="0"/>
          </a:p>
        </p:txBody>
      </p:sp>
      <p:sp>
        <p:nvSpPr>
          <p:cNvPr id="448" name="Google Shape;448;p25"/>
          <p:cNvSpPr txBox="1"/>
          <p:nvPr/>
        </p:nvSpPr>
        <p:spPr>
          <a:xfrm>
            <a:off x="7103777" y="4570679"/>
            <a:ext cx="12150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24242"/>
                </a:solidFill>
                <a:latin typeface="Catamaran Light"/>
                <a:cs typeface="Catamaran Light"/>
                <a:sym typeface="Catamaran Light"/>
              </a:rPr>
              <a:t>DATA </a:t>
            </a:r>
            <a:r>
              <a:rPr lang="en" sz="1100" dirty="0" smtClean="0">
                <a:solidFill>
                  <a:srgbClr val="424242"/>
                </a:solidFill>
                <a:latin typeface="Catamaran Light"/>
                <a:cs typeface="Catamaran Light"/>
                <a:sym typeface="Catamaran Light"/>
              </a:rPr>
              <a:t>BASE Y DOCUMENTACIÓN</a:t>
            </a:r>
            <a:endParaRPr lang="en" sz="1100" dirty="0" smtClean="0">
              <a:solidFill>
                <a:srgbClr val="424242"/>
              </a:solidFill>
              <a:latin typeface="Cambria" panose="02040503050406030204" pitchFamily="18" charset="0"/>
              <a:ea typeface="Cambria" panose="02040503050406030204" pitchFamily="18" charset="0"/>
              <a:cs typeface="Catamaran Light"/>
              <a:sym typeface="Catamaran Light"/>
            </a:endParaRPr>
          </a:p>
        </p:txBody>
      </p:sp>
      <p:sp>
        <p:nvSpPr>
          <p:cNvPr id="449" name="Google Shape;449;p25"/>
          <p:cNvSpPr txBox="1"/>
          <p:nvPr/>
        </p:nvSpPr>
        <p:spPr>
          <a:xfrm>
            <a:off x="634691" y="536406"/>
            <a:ext cx="41019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0" i="0" u="none" strike="noStrike" cap="none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Miembros del equipo de trabajo</a:t>
            </a:r>
            <a:endParaRPr sz="700" dirty="0"/>
          </a:p>
        </p:txBody>
      </p:sp>
      <p:sp>
        <p:nvSpPr>
          <p:cNvPr id="451" name="Google Shape;451;p25"/>
          <p:cNvSpPr/>
          <p:nvPr/>
        </p:nvSpPr>
        <p:spPr>
          <a:xfrm>
            <a:off x="7040547" y="976890"/>
            <a:ext cx="1156389" cy="1161573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5"/>
          <p:cNvGrpSpPr/>
          <p:nvPr/>
        </p:nvGrpSpPr>
        <p:grpSpPr>
          <a:xfrm>
            <a:off x="5378152" y="3031894"/>
            <a:ext cx="1156389" cy="1161572"/>
            <a:chOff x="1813" y="0"/>
            <a:chExt cx="809173" cy="812800"/>
          </a:xfrm>
        </p:grpSpPr>
        <p:sp>
          <p:nvSpPr>
            <p:cNvPr id="454" name="Google Shape;454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25"/>
          <p:cNvGrpSpPr/>
          <p:nvPr/>
        </p:nvGrpSpPr>
        <p:grpSpPr>
          <a:xfrm>
            <a:off x="7050504" y="3031894"/>
            <a:ext cx="1279289" cy="1161572"/>
            <a:chOff x="847984" y="-45029"/>
            <a:chExt cx="895171" cy="812800"/>
          </a:xfrm>
        </p:grpSpPr>
        <p:sp>
          <p:nvSpPr>
            <p:cNvPr id="457" name="Google Shape;457;p25"/>
            <p:cNvSpPr/>
            <p:nvPr/>
          </p:nvSpPr>
          <p:spPr>
            <a:xfrm>
              <a:off x="847984" y="-45029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 txBox="1"/>
            <p:nvPr/>
          </p:nvSpPr>
          <p:spPr>
            <a:xfrm>
              <a:off x="1082855" y="41528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8927" y="1569027"/>
            <a:ext cx="3283528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986403" y="1569027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latin typeface="Poppins ExtraBold" panose="020B0604020202020204" charset="0"/>
                <a:cs typeface="Poppins ExtraBold" panose="020B0604020202020204" charset="0"/>
              </a:rPr>
              <a:t>ECONOMÍA</a:t>
            </a:r>
            <a:endParaRPr lang="es-ES" sz="3200" b="1" dirty="0">
              <a:latin typeface="Poppins ExtraBold" panose="020B0604020202020204" charset="0"/>
              <a:cs typeface="Poppins ExtraBold" panose="020B0604020202020204" charset="0"/>
            </a:endParaRPr>
          </a:p>
        </p:txBody>
      </p:sp>
      <p:sp>
        <p:nvSpPr>
          <p:cNvPr id="8" name="Paralelogramo 7"/>
          <p:cNvSpPr/>
          <p:nvPr/>
        </p:nvSpPr>
        <p:spPr>
          <a:xfrm>
            <a:off x="3883510" y="0"/>
            <a:ext cx="7229140" cy="51435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744" t="209" r="-7886" b="-2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056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latin typeface="Poppins Medium" panose="020B0604020202020204" charset="0"/>
                <a:cs typeface="Poppins Medium" panose="020B0604020202020204" charset="0"/>
              </a:rPr>
              <a:t>PRESUPUESTO</a:t>
            </a:r>
            <a:endParaRPr lang="es-ES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87362"/>
              </p:ext>
            </p:extLst>
          </p:nvPr>
        </p:nvGraphicFramePr>
        <p:xfrm>
          <a:off x="1524000" y="1048314"/>
          <a:ext cx="6096000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746834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8012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CONCEPTO</a:t>
                      </a:r>
                      <a:endParaRPr lang="es-ES" sz="1600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IMPORTE</a:t>
                      </a:r>
                      <a:endParaRPr lang="es-ES" sz="1600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72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Nombre de dominio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10.000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63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Alojamiento web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70.000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30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Secretaria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200.000</a:t>
                      </a:r>
                      <a:r>
                        <a:rPr lang="es-ES" baseline="0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8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Marketing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200.000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01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Equipos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1.000.000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73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Imprevistos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500.000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675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TOTAL</a:t>
                      </a:r>
                      <a:endParaRPr lang="es-ES" sz="1600" b="1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1. 980. 000 XFA</a:t>
                      </a:r>
                      <a:endParaRPr lang="es-ES" sz="1600" b="1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633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2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0"/>
          <a:stretch/>
        </p:blipFill>
        <p:spPr>
          <a:xfrm>
            <a:off x="0" y="1254"/>
            <a:ext cx="9144000" cy="51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3E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6"/>
          <p:cNvGrpSpPr/>
          <p:nvPr/>
        </p:nvGrpSpPr>
        <p:grpSpPr>
          <a:xfrm>
            <a:off x="682239" y="2349794"/>
            <a:ext cx="3282231" cy="2811105"/>
            <a:chOff x="0" y="-47625"/>
            <a:chExt cx="1728946" cy="1480776"/>
          </a:xfrm>
        </p:grpSpPr>
        <p:sp>
          <p:nvSpPr>
            <p:cNvPr id="464" name="Google Shape;464;p26"/>
            <p:cNvSpPr/>
            <p:nvPr/>
          </p:nvSpPr>
          <p:spPr>
            <a:xfrm>
              <a:off x="0" y="0"/>
              <a:ext cx="1728946" cy="1433151"/>
            </a:xfrm>
            <a:custGeom>
              <a:avLst/>
              <a:gdLst/>
              <a:ahLst/>
              <a:cxnLst/>
              <a:rect l="l" t="t" r="r" b="b"/>
              <a:pathLst>
                <a:path w="1728946" h="1433151" extrusionOk="0">
                  <a:moveTo>
                    <a:pt x="0" y="0"/>
                  </a:moveTo>
                  <a:lnTo>
                    <a:pt x="1728946" y="0"/>
                  </a:lnTo>
                  <a:lnTo>
                    <a:pt x="1728946" y="1433151"/>
                  </a:lnTo>
                  <a:lnTo>
                    <a:pt x="0" y="1433151"/>
                  </a:lnTo>
                  <a:close/>
                </a:path>
              </a:pathLst>
            </a:custGeom>
            <a:solidFill>
              <a:srgbClr val="ED7843"/>
            </a:solidFill>
            <a:ln w="38100" cap="flat" cmpd="sng">
              <a:solidFill>
                <a:srgbClr val="373F4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5" name="Google Shape;465;p2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4373524" y="-87014"/>
            <a:ext cx="4536400" cy="1633383"/>
            <a:chOff x="0" y="-47625"/>
            <a:chExt cx="2389591" cy="860400"/>
          </a:xfrm>
        </p:grpSpPr>
        <p:sp>
          <p:nvSpPr>
            <p:cNvPr id="467" name="Google Shape;467;p26"/>
            <p:cNvSpPr/>
            <p:nvPr/>
          </p:nvSpPr>
          <p:spPr>
            <a:xfrm>
              <a:off x="0" y="0"/>
              <a:ext cx="2389591" cy="454656"/>
            </a:xfrm>
            <a:custGeom>
              <a:avLst/>
              <a:gdLst/>
              <a:ahLst/>
              <a:cxnLst/>
              <a:rect l="l" t="t" r="r" b="b"/>
              <a:pathLst>
                <a:path w="2389591" h="454656" extrusionOk="0">
                  <a:moveTo>
                    <a:pt x="0" y="0"/>
                  </a:moveTo>
                  <a:lnTo>
                    <a:pt x="2389591" y="0"/>
                  </a:lnTo>
                  <a:lnTo>
                    <a:pt x="2389591" y="454656"/>
                  </a:lnTo>
                  <a:lnTo>
                    <a:pt x="0" y="454656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468" name="Google Shape;468;p2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9" name="Google Shape;469;p26"/>
          <p:cNvCxnSpPr/>
          <p:nvPr/>
        </p:nvCxnSpPr>
        <p:spPr>
          <a:xfrm>
            <a:off x="2220832" y="857008"/>
            <a:ext cx="69231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0" name="Google Shape;470;p26"/>
          <p:cNvSpPr/>
          <p:nvPr/>
        </p:nvSpPr>
        <p:spPr>
          <a:xfrm>
            <a:off x="691757" y="857008"/>
            <a:ext cx="3270250" cy="327023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1467" b="2146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6"/>
          <p:cNvSpPr/>
          <p:nvPr/>
        </p:nvSpPr>
        <p:spPr>
          <a:xfrm>
            <a:off x="738723" y="866516"/>
            <a:ext cx="3262909" cy="327753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6" y="0"/>
                </a:moveTo>
                <a:cubicBezTo>
                  <a:pt x="628325" y="1001"/>
                  <a:pt x="809173" y="182659"/>
                  <a:pt x="809173" y="406400"/>
                </a:cubicBezTo>
                <a:cubicBezTo>
                  <a:pt x="809173" y="630141"/>
                  <a:pt x="628325" y="811799"/>
                  <a:pt x="404586" y="812800"/>
                </a:cubicBezTo>
                <a:cubicBezTo>
                  <a:pt x="180847" y="811799"/>
                  <a:pt x="0" y="630141"/>
                  <a:pt x="0" y="406400"/>
                </a:cubicBezTo>
                <a:cubicBezTo>
                  <a:pt x="0" y="182659"/>
                  <a:pt x="180847" y="1001"/>
                  <a:pt x="404586" y="0"/>
                </a:cubicBezTo>
                <a:close/>
              </a:path>
            </a:pathLst>
          </a:cu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26"/>
          <p:cNvGrpSpPr/>
          <p:nvPr/>
        </p:nvGrpSpPr>
        <p:grpSpPr>
          <a:xfrm>
            <a:off x="4438323" y="1481215"/>
            <a:ext cx="4406850" cy="2455381"/>
            <a:chOff x="0" y="-85725"/>
            <a:chExt cx="11751600" cy="6547682"/>
          </a:xfrm>
        </p:grpSpPr>
        <p:sp>
          <p:nvSpPr>
            <p:cNvPr id="475" name="Google Shape;475;p26"/>
            <p:cNvSpPr txBox="1"/>
            <p:nvPr/>
          </p:nvSpPr>
          <p:spPr>
            <a:xfrm>
              <a:off x="0" y="-85725"/>
              <a:ext cx="11751600" cy="2215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 b="0" i="0" u="none" strike="noStrike" cap="none" dirty="0" smtClean="0">
                  <a:solidFill>
                    <a:srgbClr val="F7EFE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CONCLUSIÓN</a:t>
              </a:r>
              <a:endParaRPr sz="700" dirty="0"/>
            </a:p>
          </p:txBody>
        </p:sp>
        <p:sp>
          <p:nvSpPr>
            <p:cNvPr id="477" name="Google Shape;477;p26"/>
            <p:cNvSpPr txBox="1"/>
            <p:nvPr/>
          </p:nvSpPr>
          <p:spPr>
            <a:xfrm>
              <a:off x="1727952" y="2325440"/>
              <a:ext cx="8270400" cy="4136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just">
                <a:lnSpc>
                  <a:spcPct val="140000"/>
                </a:lnSpc>
              </a:pPr>
              <a:r>
                <a:rPr lang="es-ES" sz="1200" smtClean="0">
                  <a:latin typeface="Poppins Medium" panose="020B0604020202020204" charset="0"/>
                  <a:cs typeface="Poppins Medium" panose="020B0604020202020204" charset="0"/>
                </a:rPr>
                <a:t>Una </a:t>
              </a:r>
              <a:r>
                <a:rPr lang="es-ES" sz="1200" smtClean="0">
                  <a:latin typeface="Poppins Medium" panose="020B0604020202020204" charset="0"/>
                  <a:cs typeface="Poppins Medium" panose="020B0604020202020204" charset="0"/>
                </a:rPr>
                <a:t>aplicación</a:t>
              </a:r>
              <a:r>
                <a:rPr lang="es-ES" sz="1200" smtClean="0">
                  <a:latin typeface="Poppins Medium" panose="020B0604020202020204" charset="0"/>
                  <a:cs typeface="Poppins Medium" panose="020B0604020202020204" charset="0"/>
                </a:rPr>
                <a:t> </a:t>
              </a:r>
              <a:r>
                <a:rPr lang="es-ES" sz="1200" dirty="0">
                  <a:latin typeface="Poppins Medium" panose="020B0604020202020204" charset="0"/>
                  <a:cs typeface="Poppins Medium" panose="020B0604020202020204" charset="0"/>
                </a:rPr>
                <a:t>web es una herramienta esencial para cualquier estudio de fotos que quiera tener éxito en el mundo digital actual. </a:t>
              </a:r>
              <a:r>
                <a:rPr lang="es-ES" sz="1200" dirty="0" smtClean="0">
                  <a:latin typeface="Poppins Medium" panose="020B0604020202020204" charset="0"/>
                  <a:cs typeface="Poppins Medium" panose="020B0604020202020204" charset="0"/>
                </a:rPr>
                <a:t>Nosotros venimos a ayudarles a </a:t>
              </a:r>
              <a:r>
                <a:rPr lang="es-ES" sz="1200" dirty="0">
                  <a:latin typeface="Poppins Medium" panose="020B0604020202020204" charset="0"/>
                  <a:cs typeface="Poppins Medium" panose="020B0604020202020204" charset="0"/>
                </a:rPr>
                <a:t>aumentar </a:t>
              </a:r>
              <a:r>
                <a:rPr lang="es-ES" sz="1200" dirty="0" smtClean="0">
                  <a:latin typeface="Poppins Medium" panose="020B0604020202020204" charset="0"/>
                  <a:cs typeface="Poppins Medium" panose="020B0604020202020204" charset="0"/>
                </a:rPr>
                <a:t>su </a:t>
              </a:r>
              <a:r>
                <a:rPr lang="es-ES" sz="1200" dirty="0">
                  <a:latin typeface="Poppins Medium" panose="020B0604020202020204" charset="0"/>
                  <a:cs typeface="Poppins Medium" panose="020B0604020202020204" charset="0"/>
                </a:rPr>
                <a:t>visibilidad, credibilidad, alcance y ventas</a:t>
              </a:r>
              <a:r>
                <a:rPr lang="es-ES" sz="1200" dirty="0" smtClean="0">
                  <a:latin typeface="Poppins Medium" panose="020B0604020202020204" charset="0"/>
                  <a:cs typeface="Poppins Medium" panose="020B0604020202020204" charset="0"/>
                </a:rPr>
                <a:t>.</a:t>
              </a:r>
              <a:endParaRPr sz="700" dirty="0">
                <a:latin typeface="Poppins Medium" panose="020B0604020202020204" charset="0"/>
                <a:cs typeface="Poppins Medium" panose="020B0604020202020204" charset="0"/>
              </a:endParaRPr>
            </a:p>
          </p:txBody>
        </p:sp>
      </p:grpSp>
      <p:grpSp>
        <p:nvGrpSpPr>
          <p:cNvPr id="478" name="Google Shape;478;p26"/>
          <p:cNvGrpSpPr/>
          <p:nvPr/>
        </p:nvGrpSpPr>
        <p:grpSpPr>
          <a:xfrm>
            <a:off x="8913689" y="776122"/>
            <a:ext cx="1542830" cy="4367294"/>
            <a:chOff x="0" y="-47625"/>
            <a:chExt cx="812700" cy="2300513"/>
          </a:xfrm>
        </p:grpSpPr>
        <p:sp>
          <p:nvSpPr>
            <p:cNvPr id="479" name="Google Shape;479;p26"/>
            <p:cNvSpPr/>
            <p:nvPr/>
          </p:nvSpPr>
          <p:spPr>
            <a:xfrm>
              <a:off x="0" y="0"/>
              <a:ext cx="121316" cy="2252888"/>
            </a:xfrm>
            <a:custGeom>
              <a:avLst/>
              <a:gdLst/>
              <a:ahLst/>
              <a:cxnLst/>
              <a:rect l="l" t="t" r="r" b="b"/>
              <a:pathLst>
                <a:path w="121316" h="2252888" extrusionOk="0">
                  <a:moveTo>
                    <a:pt x="0" y="0"/>
                  </a:moveTo>
                  <a:lnTo>
                    <a:pt x="121316" y="0"/>
                  </a:lnTo>
                  <a:lnTo>
                    <a:pt x="121316" y="2252888"/>
                  </a:lnTo>
                  <a:lnTo>
                    <a:pt x="0" y="2252888"/>
                  </a:lnTo>
                  <a:close/>
                </a:path>
              </a:pathLst>
            </a:custGeom>
            <a:solidFill>
              <a:srgbClr val="97D5FF"/>
            </a:solidFill>
            <a:ln>
              <a:noFill/>
            </a:ln>
          </p:spPr>
        </p:sp>
        <p:sp>
          <p:nvSpPr>
            <p:cNvPr id="480" name="Google Shape;480;p2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1" name="Google Shape;481;p26"/>
          <p:cNvCxnSpPr/>
          <p:nvPr/>
        </p:nvCxnSpPr>
        <p:spPr>
          <a:xfrm rot="10800000">
            <a:off x="8910012" y="-7774"/>
            <a:ext cx="0" cy="5159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2" name="Google Shape;482;p26"/>
          <p:cNvCxnSpPr/>
          <p:nvPr/>
        </p:nvCxnSpPr>
        <p:spPr>
          <a:xfrm rot="10800000">
            <a:off x="4363999" y="53"/>
            <a:ext cx="0" cy="5159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 txBox="1"/>
          <p:nvPr/>
        </p:nvSpPr>
        <p:spPr>
          <a:xfrm>
            <a:off x="1370800" y="1149675"/>
            <a:ext cx="6730200" cy="2911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0" i="0" u="none" strike="noStrike" cap="none" dirty="0" smtClean="0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No hacemos fotos, inmortalizamos momentos, creamos recuerdos eternos</a:t>
            </a:r>
            <a:endParaRPr sz="4300" dirty="0" smtClean="0"/>
          </a:p>
        </p:txBody>
      </p:sp>
      <p:cxnSp>
        <p:nvCxnSpPr>
          <p:cNvPr id="540" name="Google Shape;540;p29"/>
          <p:cNvCxnSpPr/>
          <p:nvPr/>
        </p:nvCxnSpPr>
        <p:spPr>
          <a:xfrm>
            <a:off x="-45406" y="18878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p29"/>
          <p:cNvCxnSpPr/>
          <p:nvPr/>
        </p:nvCxnSpPr>
        <p:spPr>
          <a:xfrm>
            <a:off x="-45406" y="25736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2" name="Google Shape;542;p29"/>
          <p:cNvCxnSpPr/>
          <p:nvPr/>
        </p:nvCxnSpPr>
        <p:spPr>
          <a:xfrm>
            <a:off x="-45406" y="32594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3" name="Google Shape;543;p29"/>
          <p:cNvCxnSpPr/>
          <p:nvPr/>
        </p:nvCxnSpPr>
        <p:spPr>
          <a:xfrm>
            <a:off x="-45406" y="39452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4" name="Google Shape;544;p29"/>
          <p:cNvCxnSpPr/>
          <p:nvPr/>
        </p:nvCxnSpPr>
        <p:spPr>
          <a:xfrm>
            <a:off x="-45406" y="12020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5" name="Google Shape;545;p29"/>
          <p:cNvGrpSpPr/>
          <p:nvPr/>
        </p:nvGrpSpPr>
        <p:grpSpPr>
          <a:xfrm>
            <a:off x="319150" y="-431384"/>
            <a:ext cx="1543020" cy="1633431"/>
            <a:chOff x="0" y="-47625"/>
            <a:chExt cx="812800" cy="860425"/>
          </a:xfrm>
        </p:grpSpPr>
        <p:sp>
          <p:nvSpPr>
            <p:cNvPr id="546" name="Google Shape;546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7D5FF"/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7" name="Google Shape;547;p2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29"/>
          <p:cNvSpPr txBox="1"/>
          <p:nvPr/>
        </p:nvSpPr>
        <p:spPr>
          <a:xfrm>
            <a:off x="1370809" y="4726131"/>
            <a:ext cx="64023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— </a:t>
            </a:r>
            <a:r>
              <a:rPr lang="en" sz="1800" b="0" i="0" u="none" strike="noStrike" cap="none" dirty="0" smtClean="0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GRACIAS POR LA ATENCIÓN PRESTADA</a:t>
            </a:r>
            <a:endParaRPr sz="700" dirty="0"/>
          </a:p>
        </p:txBody>
      </p:sp>
      <p:grpSp>
        <p:nvGrpSpPr>
          <p:cNvPr id="549" name="Google Shape;549;p29"/>
          <p:cNvGrpSpPr/>
          <p:nvPr/>
        </p:nvGrpSpPr>
        <p:grpSpPr>
          <a:xfrm>
            <a:off x="8101013" y="3845316"/>
            <a:ext cx="1542830" cy="1633383"/>
            <a:chOff x="0" y="-47625"/>
            <a:chExt cx="812700" cy="860400"/>
          </a:xfrm>
        </p:grpSpPr>
        <p:sp>
          <p:nvSpPr>
            <p:cNvPr id="550" name="Google Shape;550;p29"/>
            <p:cNvSpPr/>
            <p:nvPr/>
          </p:nvSpPr>
          <p:spPr>
            <a:xfrm>
              <a:off x="0" y="0"/>
              <a:ext cx="594548" cy="742558"/>
            </a:xfrm>
            <a:custGeom>
              <a:avLst/>
              <a:gdLst/>
              <a:ahLst/>
              <a:cxnLst/>
              <a:rect l="l" t="t" r="r" b="b"/>
              <a:pathLst>
                <a:path w="594548" h="742558" extrusionOk="0">
                  <a:moveTo>
                    <a:pt x="0" y="0"/>
                  </a:moveTo>
                  <a:lnTo>
                    <a:pt x="594548" y="0"/>
                  </a:lnTo>
                  <a:lnTo>
                    <a:pt x="594548" y="742558"/>
                  </a:lnTo>
                  <a:lnTo>
                    <a:pt x="0" y="742558"/>
                  </a:lnTo>
                  <a:close/>
                </a:path>
              </a:pathLst>
            </a:custGeom>
            <a:solidFill>
              <a:srgbClr val="968B40"/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51" name="Google Shape;551;p2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4"/>
          <p:cNvGrpSpPr/>
          <p:nvPr/>
        </p:nvGrpSpPr>
        <p:grpSpPr>
          <a:xfrm>
            <a:off x="0" y="2528964"/>
            <a:ext cx="2490456" cy="2614486"/>
            <a:chOff x="0" y="-47625"/>
            <a:chExt cx="1311871" cy="1377205"/>
          </a:xfrm>
        </p:grpSpPr>
        <p:sp>
          <p:nvSpPr>
            <p:cNvPr id="170" name="Google Shape;170;p14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ED7843"/>
            </a:solidFill>
            <a:ln w="38100" cap="flat" cmpd="sng">
              <a:solidFill>
                <a:srgbClr val="ED784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1" name="Google Shape;171;p1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4"/>
          <p:cNvGrpSpPr/>
          <p:nvPr/>
        </p:nvGrpSpPr>
        <p:grpSpPr>
          <a:xfrm>
            <a:off x="2490504" y="2528964"/>
            <a:ext cx="4162910" cy="2614486"/>
            <a:chOff x="0" y="-47625"/>
            <a:chExt cx="2192852" cy="1377205"/>
          </a:xfrm>
        </p:grpSpPr>
        <p:sp>
          <p:nvSpPr>
            <p:cNvPr id="173" name="Google Shape;173;p14"/>
            <p:cNvSpPr/>
            <p:nvPr/>
          </p:nvSpPr>
          <p:spPr>
            <a:xfrm>
              <a:off x="0" y="0"/>
              <a:ext cx="2192852" cy="1329580"/>
            </a:xfrm>
            <a:custGeom>
              <a:avLst/>
              <a:gdLst/>
              <a:ahLst/>
              <a:cxnLst/>
              <a:rect l="l" t="t" r="r" b="b"/>
              <a:pathLst>
                <a:path w="2192852" h="1329580" extrusionOk="0">
                  <a:moveTo>
                    <a:pt x="0" y="0"/>
                  </a:moveTo>
                  <a:lnTo>
                    <a:pt x="2192852" y="0"/>
                  </a:lnTo>
                  <a:lnTo>
                    <a:pt x="2192852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C8B3E1"/>
            </a:solidFill>
            <a:ln w="38100" cap="flat" cmpd="sng">
              <a:solidFill>
                <a:srgbClr val="C8B3E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4" name="Google Shape;174;p1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4"/>
          <p:cNvGrpSpPr/>
          <p:nvPr/>
        </p:nvGrpSpPr>
        <p:grpSpPr>
          <a:xfrm>
            <a:off x="6653496" y="2528964"/>
            <a:ext cx="2490456" cy="2614486"/>
            <a:chOff x="0" y="-47625"/>
            <a:chExt cx="1311871" cy="1377205"/>
          </a:xfrm>
        </p:grpSpPr>
        <p:sp>
          <p:nvSpPr>
            <p:cNvPr id="176" name="Google Shape;176;p14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80AED1"/>
            </a:solidFill>
            <a:ln w="38100" cap="flat" cmpd="sng">
              <a:solidFill>
                <a:srgbClr val="80AED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7" name="Google Shape;177;p1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4"/>
          <p:cNvSpPr/>
          <p:nvPr/>
        </p:nvSpPr>
        <p:spPr>
          <a:xfrm>
            <a:off x="6653496" y="0"/>
            <a:ext cx="2500028" cy="261937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sp>
      <p:sp>
        <p:nvSpPr>
          <p:cNvPr id="179" name="Google Shape;179;p14"/>
          <p:cNvSpPr txBox="1"/>
          <p:nvPr/>
        </p:nvSpPr>
        <p:spPr>
          <a:xfrm>
            <a:off x="368514" y="1063549"/>
            <a:ext cx="4800000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i="0" u="none" strike="noStrike" cap="none" dirty="0" smtClean="0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Índice de Contenidos</a:t>
            </a:r>
            <a:endParaRPr sz="700" dirty="0"/>
          </a:p>
        </p:txBody>
      </p:sp>
      <p:grpSp>
        <p:nvGrpSpPr>
          <p:cNvPr id="180" name="Google Shape;180;p14"/>
          <p:cNvGrpSpPr/>
          <p:nvPr/>
        </p:nvGrpSpPr>
        <p:grpSpPr>
          <a:xfrm>
            <a:off x="3547246" y="3463268"/>
            <a:ext cx="2049525" cy="1191168"/>
            <a:chOff x="0" y="-38100"/>
            <a:chExt cx="5465400" cy="3176447"/>
          </a:xfrm>
        </p:grpSpPr>
        <p:sp>
          <p:nvSpPr>
            <p:cNvPr id="181" name="Google Shape;181;p14"/>
            <p:cNvSpPr txBox="1"/>
            <p:nvPr/>
          </p:nvSpPr>
          <p:spPr>
            <a:xfrm>
              <a:off x="0" y="-38100"/>
              <a:ext cx="5465400" cy="1034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DIAGRAMAS</a:t>
              </a:r>
              <a:endParaRPr sz="700" dirty="0"/>
            </a:p>
          </p:txBody>
        </p:sp>
        <p:sp>
          <p:nvSpPr>
            <p:cNvPr id="182" name="Google Shape;182;p14"/>
            <p:cNvSpPr txBox="1"/>
            <p:nvPr/>
          </p:nvSpPr>
          <p:spPr>
            <a:xfrm>
              <a:off x="528627" y="1070089"/>
              <a:ext cx="4408200" cy="206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 dirty="0" smtClean="0">
                  <a:solidFill>
                    <a:srgbClr val="424242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De Gantt, de Caso de Uso, De Secuencia, De Clases, De Flujo y De Estado</a:t>
              </a:r>
              <a:endParaRPr sz="700" dirty="0"/>
            </a:p>
          </p:txBody>
        </p:sp>
      </p:grpSp>
      <p:grpSp>
        <p:nvGrpSpPr>
          <p:cNvPr id="183" name="Google Shape;183;p14"/>
          <p:cNvGrpSpPr/>
          <p:nvPr/>
        </p:nvGrpSpPr>
        <p:grpSpPr>
          <a:xfrm>
            <a:off x="0" y="3463268"/>
            <a:ext cx="2361574" cy="1191168"/>
            <a:chOff x="0" y="-38100"/>
            <a:chExt cx="4675800" cy="3176447"/>
          </a:xfrm>
        </p:grpSpPr>
        <p:sp>
          <p:nvSpPr>
            <p:cNvPr id="184" name="Google Shape;184;p14"/>
            <p:cNvSpPr txBox="1"/>
            <p:nvPr/>
          </p:nvSpPr>
          <p:spPr>
            <a:xfrm>
              <a:off x="0" y="-38100"/>
              <a:ext cx="4675800" cy="837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424242"/>
                  </a:solidFill>
                  <a:latin typeface="Poppins Medium"/>
                  <a:cs typeface="Poppins Medium"/>
                  <a:sym typeface="Poppins Medium"/>
                </a:rPr>
                <a:t>CONCEPTUALIZACIÓN</a:t>
              </a:r>
              <a:endParaRPr sz="1700" dirty="0"/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133920" y="1070089"/>
              <a:ext cx="4408200" cy="206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 dirty="0" smtClean="0">
                  <a:solidFill>
                    <a:srgbClr val="424242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Definición, objetivos, dificultades y ventajas de gestión de un estudio fotográfico</a:t>
              </a:r>
              <a:endParaRPr sz="700" dirty="0"/>
            </a:p>
          </p:txBody>
        </p:sp>
      </p:grpSp>
      <p:grpSp>
        <p:nvGrpSpPr>
          <p:cNvPr id="186" name="Google Shape;186;p14"/>
          <p:cNvGrpSpPr/>
          <p:nvPr/>
        </p:nvGrpSpPr>
        <p:grpSpPr>
          <a:xfrm>
            <a:off x="6950129" y="3463268"/>
            <a:ext cx="1897200" cy="674103"/>
            <a:chOff x="0" y="-38100"/>
            <a:chExt cx="5059200" cy="1797607"/>
          </a:xfrm>
        </p:grpSpPr>
        <p:sp>
          <p:nvSpPr>
            <p:cNvPr id="187" name="Google Shape;187;p14"/>
            <p:cNvSpPr txBox="1"/>
            <p:nvPr/>
          </p:nvSpPr>
          <p:spPr>
            <a:xfrm>
              <a:off x="0" y="-38100"/>
              <a:ext cx="5059200" cy="1034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ECONOMÍA</a:t>
              </a:r>
              <a:endParaRPr sz="700" dirty="0"/>
            </a:p>
          </p:txBody>
        </p:sp>
        <p:sp>
          <p:nvSpPr>
            <p:cNvPr id="188" name="Google Shape;188;p14"/>
            <p:cNvSpPr txBox="1"/>
            <p:nvPr/>
          </p:nvSpPr>
          <p:spPr>
            <a:xfrm>
              <a:off x="325603" y="1070089"/>
              <a:ext cx="4408200" cy="689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 dirty="0" smtClean="0">
                  <a:solidFill>
                    <a:srgbClr val="424242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Presupuesto</a:t>
              </a:r>
              <a:endParaRPr sz="700" dirty="0"/>
            </a:p>
          </p:txBody>
        </p:sp>
      </p:grpSp>
      <p:pic>
        <p:nvPicPr>
          <p:cNvPr id="189" name="Google Shape;189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9" y="4663532"/>
            <a:ext cx="392451" cy="3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89" y="4727263"/>
            <a:ext cx="359239" cy="36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33" y="4689947"/>
            <a:ext cx="493285" cy="4004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14"/>
          <p:cNvCxnSpPr/>
          <p:nvPr/>
        </p:nvCxnSpPr>
        <p:spPr>
          <a:xfrm>
            <a:off x="0" y="2619375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14"/>
          <p:cNvCxnSpPr/>
          <p:nvPr/>
        </p:nvCxnSpPr>
        <p:spPr>
          <a:xfrm>
            <a:off x="6653496" y="0"/>
            <a:ext cx="0" cy="5330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14"/>
          <p:cNvCxnSpPr/>
          <p:nvPr/>
        </p:nvCxnSpPr>
        <p:spPr>
          <a:xfrm>
            <a:off x="2480979" y="2609850"/>
            <a:ext cx="0" cy="27054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latin typeface="Poppins Medium" panose="020B0604020202020204" charset="0"/>
                <a:cs typeface="Poppins Medium" panose="020B0604020202020204" charset="0"/>
              </a:rPr>
              <a:t>En la era digital actual, tener una presencia en línea </a:t>
            </a:r>
            <a:r>
              <a:rPr lang="es-ES" sz="1800" dirty="0" smtClean="0">
                <a:latin typeface="Poppins Medium" panose="020B0604020202020204" charset="0"/>
                <a:cs typeface="Poppins Medium" panose="020B0604020202020204" charset="0"/>
              </a:rPr>
              <a:t>es </a:t>
            </a:r>
            <a:r>
              <a:rPr lang="es-ES" sz="1800" dirty="0">
                <a:latin typeface="Poppins Medium" panose="020B0604020202020204" charset="0"/>
                <a:cs typeface="Poppins Medium" panose="020B0604020202020204" charset="0"/>
              </a:rPr>
              <a:t>crucial para cualquier negocio, y los estudios de fotos no son una </a:t>
            </a:r>
            <a:r>
              <a:rPr lang="es-ES" sz="1800" dirty="0" smtClean="0">
                <a:latin typeface="Poppins Medium" panose="020B0604020202020204" charset="0"/>
                <a:cs typeface="Poppins Medium" panose="020B0604020202020204" charset="0"/>
              </a:rPr>
              <a:t>excepción. Nuestra </a:t>
            </a:r>
            <a:r>
              <a:rPr lang="es-ES" sz="1800" dirty="0" smtClean="0">
                <a:latin typeface="Poppins Medium" panose="020B0604020202020204" charset="0"/>
                <a:cs typeface="Poppins Medium" panose="020B0604020202020204" charset="0"/>
              </a:rPr>
              <a:t>aplicación web</a:t>
            </a:r>
            <a:r>
              <a:rPr lang="es-ES" sz="1800" dirty="0" smtClean="0">
                <a:latin typeface="Poppins Medium" panose="020B0604020202020204" charset="0"/>
                <a:cs typeface="Poppins Medium" panose="020B0604020202020204" charset="0"/>
              </a:rPr>
              <a:t>, a lo largo de la presentación y su desarrollo les mostrará por las fases que hemos pasado y, porque es y resultará un medio que ofrezca numerosos beneficios para los negociantes de nuestro sector.</a:t>
            </a:r>
          </a:p>
        </p:txBody>
      </p:sp>
    </p:spTree>
    <p:extLst>
      <p:ext uri="{BB962C8B-B14F-4D97-AF65-F5344CB8AC3E}">
        <p14:creationId xmlns:p14="http://schemas.microsoft.com/office/powerpoint/2010/main" val="37784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8927" y="1569027"/>
            <a:ext cx="3283528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26027" y="1569027"/>
            <a:ext cx="421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Poppins ExtraBold" panose="020B0604020202020204" charset="0"/>
                <a:cs typeface="Poppins ExtraBold" panose="020B0604020202020204" charset="0"/>
              </a:rPr>
              <a:t>CONCEPTUALIZACIÓN</a:t>
            </a:r>
            <a:endParaRPr lang="es-ES" sz="2800" dirty="0">
              <a:latin typeface="Poppins ExtraBold" panose="020B0604020202020204" charset="0"/>
              <a:cs typeface="Poppins ExtraBold" panose="020B0604020202020204" charset="0"/>
            </a:endParaRPr>
          </a:p>
        </p:txBody>
      </p:sp>
      <p:sp>
        <p:nvSpPr>
          <p:cNvPr id="8" name="Paralelogramo 7"/>
          <p:cNvSpPr/>
          <p:nvPr/>
        </p:nvSpPr>
        <p:spPr>
          <a:xfrm>
            <a:off x="3883510" y="0"/>
            <a:ext cx="7229140" cy="51435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358" t="-404" r="10950" b="4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255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>
                <a:latin typeface="Poppins Medium" panose="020B0604020202020204" charset="0"/>
                <a:cs typeface="Poppins Medium" panose="020B0604020202020204" charset="0"/>
              </a:rPr>
              <a:t>DEFINICIÓN</a:t>
            </a:r>
            <a:endParaRPr lang="es-ES" sz="36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2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dirty="0">
                <a:latin typeface="Poppins Medium" panose="020B0604020202020204" charset="0"/>
                <a:ea typeface="Calibri" panose="020F0502020204030204" pitchFamily="34" charset="0"/>
                <a:cs typeface="Poppins Medium" panose="020B0604020202020204" charset="0"/>
              </a:rPr>
              <a:t>Con este proyecto, queremos ayudar a los propietarios de los estudios fotográficos a exponer su catálogo de productos, para tener más clientes o para fidelizar a los clientes que ya tienen. También queremos ayudar a los clientes a pedir citas en línea, sin necesidad de trasladarse al estudio físico</a:t>
            </a:r>
            <a:r>
              <a:rPr lang="es-ES" dirty="0" smtClean="0">
                <a:latin typeface="Poppins Medium" panose="020B0604020202020204" charset="0"/>
                <a:ea typeface="Calibri" panose="020F0502020204030204" pitchFamily="34" charset="0"/>
                <a:cs typeface="Poppins Medium" panose="020B0604020202020204" charset="0"/>
              </a:rPr>
              <a:t>.</a:t>
            </a:r>
            <a:endParaRPr lang="es-ES" sz="2000" dirty="0">
              <a:latin typeface="Poppins Medium" panose="020B0604020202020204" charset="0"/>
              <a:ea typeface="Calibri" panose="020F0502020204030204" pitchFamily="34" charset="0"/>
              <a:cs typeface="Poppin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6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2"/>
          <p:cNvGrpSpPr/>
          <p:nvPr/>
        </p:nvGrpSpPr>
        <p:grpSpPr>
          <a:xfrm>
            <a:off x="440107" y="2024373"/>
            <a:ext cx="701520" cy="735156"/>
            <a:chOff x="-31886" y="-38100"/>
            <a:chExt cx="876571" cy="918600"/>
          </a:xfrm>
        </p:grpSpPr>
        <p:sp>
          <p:nvSpPr>
            <p:cNvPr id="116" name="Google Shape;116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0" i="0" u="none" strike="noStrike" cap="none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1.</a:t>
              </a:r>
              <a:endParaRPr sz="700" dirty="0"/>
            </a:p>
          </p:txBody>
        </p:sp>
      </p:grpSp>
      <p:grpSp>
        <p:nvGrpSpPr>
          <p:cNvPr id="118" name="Google Shape;118;p12"/>
          <p:cNvGrpSpPr/>
          <p:nvPr/>
        </p:nvGrpSpPr>
        <p:grpSpPr>
          <a:xfrm>
            <a:off x="1484889" y="2054864"/>
            <a:ext cx="701520" cy="735156"/>
            <a:chOff x="-31886" y="-38100"/>
            <a:chExt cx="876571" cy="918600"/>
          </a:xfrm>
        </p:grpSpPr>
        <p:sp>
          <p:nvSpPr>
            <p:cNvPr id="119" name="Google Shape;119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2.</a:t>
              </a:r>
              <a:endParaRPr sz="700" dirty="0"/>
            </a:p>
          </p:txBody>
        </p:sp>
      </p:grpSp>
      <p:grpSp>
        <p:nvGrpSpPr>
          <p:cNvPr id="121" name="Google Shape;121;p12"/>
          <p:cNvGrpSpPr/>
          <p:nvPr/>
        </p:nvGrpSpPr>
        <p:grpSpPr>
          <a:xfrm>
            <a:off x="6354982" y="2024373"/>
            <a:ext cx="701520" cy="735156"/>
            <a:chOff x="-31886" y="-38100"/>
            <a:chExt cx="876571" cy="918600"/>
          </a:xfrm>
        </p:grpSpPr>
        <p:sp>
          <p:nvSpPr>
            <p:cNvPr id="122" name="Google Shape;122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5</a:t>
              </a: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  <a:endParaRPr sz="700" dirty="0"/>
            </a:p>
          </p:txBody>
        </p:sp>
      </p:grpSp>
      <p:cxnSp>
        <p:nvCxnSpPr>
          <p:cNvPr id="124" name="Google Shape;124;p12"/>
          <p:cNvCxnSpPr/>
          <p:nvPr/>
        </p:nvCxnSpPr>
        <p:spPr>
          <a:xfrm>
            <a:off x="514350" y="1672236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2"/>
          <p:cNvCxnSpPr/>
          <p:nvPr/>
        </p:nvCxnSpPr>
        <p:spPr>
          <a:xfrm>
            <a:off x="514350" y="1845694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2"/>
          <p:cNvCxnSpPr/>
          <p:nvPr/>
        </p:nvCxnSpPr>
        <p:spPr>
          <a:xfrm>
            <a:off x="514350" y="509588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2"/>
          <p:cNvCxnSpPr/>
          <p:nvPr/>
        </p:nvCxnSpPr>
        <p:spPr>
          <a:xfrm>
            <a:off x="514350" y="4362945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2"/>
          <p:cNvCxnSpPr/>
          <p:nvPr/>
        </p:nvCxnSpPr>
        <p:spPr>
          <a:xfrm>
            <a:off x="550369" y="2656723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" name="Google Shape;132;p12"/>
          <p:cNvPicPr preferRelativeResize="0"/>
          <p:nvPr/>
        </p:nvPicPr>
        <p:blipFill rotWithShape="1">
          <a:blip r:embed="rId3">
            <a:alphaModFix/>
          </a:blip>
          <a:srcRect l="13409" r="34606" b="12499"/>
          <a:stretch/>
        </p:blipFill>
        <p:spPr>
          <a:xfrm>
            <a:off x="6250662" y="0"/>
            <a:ext cx="1991912" cy="209548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2"/>
          <p:cNvSpPr txBox="1"/>
          <p:nvPr/>
        </p:nvSpPr>
        <p:spPr>
          <a:xfrm>
            <a:off x="514350" y="1082416"/>
            <a:ext cx="5295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rgbClr val="41B3FF"/>
                </a:solidFill>
                <a:latin typeface="Poppins Medium"/>
                <a:cs typeface="Poppins Medium"/>
                <a:sym typeface="Poppins Medium"/>
              </a:rPr>
              <a:t>OBJETIVOS</a:t>
            </a:r>
            <a:endParaRPr sz="700" dirty="0"/>
          </a:p>
        </p:txBody>
      </p:sp>
      <p:sp>
        <p:nvSpPr>
          <p:cNvPr id="134" name="Google Shape;134;p12"/>
          <p:cNvSpPr txBox="1"/>
          <p:nvPr/>
        </p:nvSpPr>
        <p:spPr>
          <a:xfrm>
            <a:off x="3029499" y="2858005"/>
            <a:ext cx="13730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Vender nuestras fotos en línea</a:t>
            </a:r>
            <a:endParaRPr lang="es-ES" sz="11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554538" y="2805702"/>
            <a:ext cx="89790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Atraer nuevos </a:t>
            </a:r>
            <a:r>
              <a:rPr lang="es-ES" sz="1200" dirty="0" smtClean="0">
                <a:latin typeface="Poppins Medium" panose="020B0604020202020204" charset="0"/>
                <a:cs typeface="Poppins Medium" panose="020B0604020202020204" charset="0"/>
              </a:rPr>
              <a:t>clientes</a:t>
            </a:r>
            <a:endParaRPr lang="es-ES" sz="1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136" name="Google Shape;136;p12"/>
          <p:cNvSpPr txBox="1"/>
          <p:nvPr/>
        </p:nvSpPr>
        <p:spPr>
          <a:xfrm>
            <a:off x="6575775" y="2753000"/>
            <a:ext cx="2187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Queremos que nuestros clientes puedan pedir sesiones de fotos en línea, que puedan visualizar nuestros mejores trabajos y </a:t>
            </a:r>
            <a:r>
              <a:rPr lang="es-ES" sz="1200" dirty="0" smtClean="0">
                <a:latin typeface="Poppins Medium" panose="020B0604020202020204" charset="0"/>
                <a:cs typeface="Poppins Medium" panose="020B0604020202020204" charset="0"/>
              </a:rPr>
              <a:t>fidelizarles</a:t>
            </a:r>
            <a:endParaRPr lang="es-ES" sz="1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grpSp>
        <p:nvGrpSpPr>
          <p:cNvPr id="25" name="Google Shape;118;p12"/>
          <p:cNvGrpSpPr/>
          <p:nvPr/>
        </p:nvGrpSpPr>
        <p:grpSpPr>
          <a:xfrm>
            <a:off x="2785159" y="2065741"/>
            <a:ext cx="701520" cy="735156"/>
            <a:chOff x="-31886" y="-38100"/>
            <a:chExt cx="876571" cy="918600"/>
          </a:xfrm>
        </p:grpSpPr>
        <p:sp>
          <p:nvSpPr>
            <p:cNvPr id="26" name="Google Shape;119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</a:t>
              </a: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  <a:endParaRPr sz="700" dirty="0"/>
            </a:p>
          </p:txBody>
        </p:sp>
      </p:grpSp>
      <p:grpSp>
        <p:nvGrpSpPr>
          <p:cNvPr id="31" name="Google Shape;118;p12"/>
          <p:cNvGrpSpPr/>
          <p:nvPr/>
        </p:nvGrpSpPr>
        <p:grpSpPr>
          <a:xfrm>
            <a:off x="4436867" y="2032620"/>
            <a:ext cx="701520" cy="735156"/>
            <a:chOff x="-31886" y="-38100"/>
            <a:chExt cx="876571" cy="918600"/>
          </a:xfrm>
        </p:grpSpPr>
        <p:sp>
          <p:nvSpPr>
            <p:cNvPr id="32" name="Google Shape;119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</a:t>
              </a: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  <a:endParaRPr sz="700" dirty="0"/>
            </a:p>
          </p:txBody>
        </p:sp>
      </p:grpSp>
      <p:sp>
        <p:nvSpPr>
          <p:cNvPr id="37" name="Google Shape;134;p12"/>
          <p:cNvSpPr txBox="1"/>
          <p:nvPr/>
        </p:nvSpPr>
        <p:spPr>
          <a:xfrm>
            <a:off x="4670407" y="2864519"/>
            <a:ext cx="162301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La página va dirigida a todo el público interesado en la </a:t>
            </a:r>
            <a:r>
              <a:rPr lang="es-ES" sz="1200" dirty="0" smtClean="0">
                <a:latin typeface="Poppins Medium" panose="020B0604020202020204" charset="0"/>
                <a:cs typeface="Poppins Medium" panose="020B0604020202020204" charset="0"/>
              </a:rPr>
              <a:t>fotografía</a:t>
            </a:r>
            <a:endParaRPr lang="es-ES" sz="1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38" name="Google Shape;134;p12"/>
          <p:cNvSpPr txBox="1"/>
          <p:nvPr/>
        </p:nvSpPr>
        <p:spPr>
          <a:xfrm>
            <a:off x="1720330" y="2788208"/>
            <a:ext cx="10792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Mostrar nuestro portafolio</a:t>
            </a:r>
            <a:endParaRPr lang="es-ES" sz="105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3E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3"/>
          <p:cNvGrpSpPr/>
          <p:nvPr/>
        </p:nvGrpSpPr>
        <p:grpSpPr>
          <a:xfrm>
            <a:off x="443453" y="2052625"/>
            <a:ext cx="1489384" cy="949888"/>
            <a:chOff x="-40838" y="-20328"/>
            <a:chExt cx="6501627" cy="2533034"/>
          </a:xfrm>
        </p:grpSpPr>
        <p:sp>
          <p:nvSpPr>
            <p:cNvPr id="142" name="Google Shape;142;p13"/>
            <p:cNvSpPr txBox="1"/>
            <p:nvPr/>
          </p:nvSpPr>
          <p:spPr>
            <a:xfrm>
              <a:off x="545090" y="1880738"/>
              <a:ext cx="5915699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Rendimiento y Escalabilidad</a:t>
              </a:r>
              <a:endParaRPr sz="700" dirty="0"/>
            </a:p>
          </p:txBody>
        </p:sp>
        <p:grpSp>
          <p:nvGrpSpPr>
            <p:cNvPr id="143" name="Google Shape;143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144" name="Google Shape;14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b="0" i="0" u="none" strike="noStrike" cap="none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1.</a:t>
                </a:r>
                <a:endParaRPr sz="700" dirty="0"/>
              </a:p>
            </p:txBody>
          </p:sp>
        </p:grpSp>
      </p:grpSp>
      <p:grpSp>
        <p:nvGrpSpPr>
          <p:cNvPr id="146" name="Google Shape;146;p13"/>
          <p:cNvGrpSpPr/>
          <p:nvPr/>
        </p:nvGrpSpPr>
        <p:grpSpPr>
          <a:xfrm>
            <a:off x="4242031" y="2052625"/>
            <a:ext cx="2221969" cy="1186876"/>
            <a:chOff x="-40838" y="-20328"/>
            <a:chExt cx="5925250" cy="3165003"/>
          </a:xfrm>
        </p:grpSpPr>
        <p:sp>
          <p:nvSpPr>
            <p:cNvPr id="147" name="Google Shape;147;p13"/>
            <p:cNvSpPr txBox="1"/>
            <p:nvPr/>
          </p:nvSpPr>
          <p:spPr>
            <a:xfrm>
              <a:off x="520711" y="1880739"/>
              <a:ext cx="5363701" cy="1263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00"/>
                </a:lnSpc>
              </a:pPr>
              <a:r>
                <a:rPr lang="es-ES" sz="1100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Variedad </a:t>
              </a:r>
              <a:r>
                <a:rPr lang="es-ES" sz="1100" dirty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en la calidad del trabajo</a:t>
              </a:r>
              <a:endParaRPr sz="700" dirty="0"/>
            </a:p>
          </p:txBody>
        </p:sp>
        <p:grpSp>
          <p:nvGrpSpPr>
            <p:cNvPr id="148" name="Google Shape;148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149" name="Google Shape;149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4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  <p:grpSp>
        <p:nvGrpSpPr>
          <p:cNvPr id="151" name="Google Shape;151;p13"/>
          <p:cNvGrpSpPr/>
          <p:nvPr/>
        </p:nvGrpSpPr>
        <p:grpSpPr>
          <a:xfrm>
            <a:off x="6358329" y="2052625"/>
            <a:ext cx="2301383" cy="1423864"/>
            <a:chOff x="-40838" y="-20328"/>
            <a:chExt cx="6137022" cy="3796972"/>
          </a:xfrm>
        </p:grpSpPr>
        <p:sp>
          <p:nvSpPr>
            <p:cNvPr id="152" name="Google Shape;152;p13"/>
            <p:cNvSpPr txBox="1"/>
            <p:nvPr/>
          </p:nvSpPr>
          <p:spPr>
            <a:xfrm>
              <a:off x="520685" y="1880739"/>
              <a:ext cx="5575499" cy="1895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00"/>
                </a:lnSpc>
              </a:pPr>
              <a:r>
                <a:rPr lang="es-ES" sz="1100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Competencia </a:t>
              </a:r>
              <a:r>
                <a:rPr lang="es-ES" sz="1100" dirty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 otras plataformas y Modelo de negocio viable</a:t>
              </a:r>
              <a:endParaRPr sz="700" dirty="0"/>
            </a:p>
          </p:txBody>
        </p:sp>
        <p:grpSp>
          <p:nvGrpSpPr>
            <p:cNvPr id="153" name="Google Shape;153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154" name="Google Shape;15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5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  <p:cxnSp>
        <p:nvCxnSpPr>
          <p:cNvPr id="156" name="Google Shape;156;p13"/>
          <p:cNvCxnSpPr/>
          <p:nvPr/>
        </p:nvCxnSpPr>
        <p:spPr>
          <a:xfrm>
            <a:off x="514350" y="4008765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13"/>
          <p:cNvCxnSpPr/>
          <p:nvPr/>
        </p:nvCxnSpPr>
        <p:spPr>
          <a:xfrm>
            <a:off x="514350" y="4182223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13"/>
          <p:cNvCxnSpPr/>
          <p:nvPr/>
        </p:nvCxnSpPr>
        <p:spPr>
          <a:xfrm>
            <a:off x="514350" y="4355680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514350" y="4529138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13"/>
          <p:cNvCxnSpPr/>
          <p:nvPr/>
        </p:nvCxnSpPr>
        <p:spPr>
          <a:xfrm>
            <a:off x="550369" y="2656723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13"/>
          <p:cNvCxnSpPr/>
          <p:nvPr/>
        </p:nvCxnSpPr>
        <p:spPr>
          <a:xfrm rot="10800000">
            <a:off x="6464001" y="-11700"/>
            <a:ext cx="0" cy="515520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13"/>
          <p:cNvCxnSpPr/>
          <p:nvPr/>
        </p:nvCxnSpPr>
        <p:spPr>
          <a:xfrm>
            <a:off x="514350" y="509588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 l="24373" t="9259" r="31360"/>
          <a:stretch/>
        </p:blipFill>
        <p:spPr>
          <a:xfrm>
            <a:off x="6806246" y="509588"/>
            <a:ext cx="1195955" cy="166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 txBox="1"/>
          <p:nvPr/>
        </p:nvSpPr>
        <p:spPr>
          <a:xfrm>
            <a:off x="514350" y="696963"/>
            <a:ext cx="5295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 dirty="0" smtClean="0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DIFICULTADES</a:t>
            </a:r>
            <a:endParaRPr sz="700" dirty="0"/>
          </a:p>
        </p:txBody>
      </p:sp>
      <p:grpSp>
        <p:nvGrpSpPr>
          <p:cNvPr id="26" name="Google Shape;141;p13"/>
          <p:cNvGrpSpPr/>
          <p:nvPr/>
        </p:nvGrpSpPr>
        <p:grpSpPr>
          <a:xfrm>
            <a:off x="1626935" y="2060248"/>
            <a:ext cx="1489384" cy="1423864"/>
            <a:chOff x="-40838" y="-20328"/>
            <a:chExt cx="6501627" cy="3796970"/>
          </a:xfrm>
        </p:grpSpPr>
        <p:sp>
          <p:nvSpPr>
            <p:cNvPr id="27" name="Google Shape;142;p13"/>
            <p:cNvSpPr txBox="1"/>
            <p:nvPr/>
          </p:nvSpPr>
          <p:spPr>
            <a:xfrm>
              <a:off x="545092" y="1880738"/>
              <a:ext cx="5915697" cy="18959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Seguridad y Protección de Datos</a:t>
              </a:r>
              <a:endParaRPr sz="700" dirty="0"/>
            </a:p>
          </p:txBody>
        </p:sp>
        <p:grpSp>
          <p:nvGrpSpPr>
            <p:cNvPr id="28" name="Google Shape;143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29" name="Google Shape;14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5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2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  <p:grpSp>
        <p:nvGrpSpPr>
          <p:cNvPr id="31" name="Google Shape;141;p13"/>
          <p:cNvGrpSpPr/>
          <p:nvPr/>
        </p:nvGrpSpPr>
        <p:grpSpPr>
          <a:xfrm>
            <a:off x="2869276" y="2080807"/>
            <a:ext cx="1262570" cy="949888"/>
            <a:chOff x="-40838" y="-20328"/>
            <a:chExt cx="6501627" cy="2533034"/>
          </a:xfrm>
        </p:grpSpPr>
        <p:sp>
          <p:nvSpPr>
            <p:cNvPr id="32" name="Google Shape;142;p13"/>
            <p:cNvSpPr txBox="1"/>
            <p:nvPr/>
          </p:nvSpPr>
          <p:spPr>
            <a:xfrm>
              <a:off x="545092" y="1880738"/>
              <a:ext cx="5915697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Accesibilidad</a:t>
              </a:r>
              <a:endParaRPr sz="700" dirty="0"/>
            </a:p>
          </p:txBody>
        </p:sp>
        <p:grpSp>
          <p:nvGrpSpPr>
            <p:cNvPr id="33" name="Google Shape;143;p13"/>
            <p:cNvGrpSpPr/>
            <p:nvPr/>
          </p:nvGrpSpPr>
          <p:grpSpPr>
            <a:xfrm>
              <a:off x="-40838" y="-20328"/>
              <a:ext cx="2031866" cy="1844824"/>
              <a:chOff x="-19135" y="-9525"/>
              <a:chExt cx="952050" cy="864410"/>
            </a:xfrm>
          </p:grpSpPr>
          <p:sp>
            <p:nvSpPr>
              <p:cNvPr id="34" name="Google Shape;14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5;p13"/>
              <p:cNvSpPr txBox="1"/>
              <p:nvPr/>
            </p:nvSpPr>
            <p:spPr>
              <a:xfrm>
                <a:off x="76199" y="-9525"/>
                <a:ext cx="856716" cy="7461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3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VENTAJAS DE </a:t>
            </a:r>
            <a:r>
              <a:rPr lang="es-ES" dirty="0"/>
              <a:t>UN DE UN SISTEMA DE GESTIÓN DE UN ESTUDIO FOTOGRÁFICO</a:t>
            </a:r>
          </a:p>
        </p:txBody>
      </p:sp>
    </p:spTree>
    <p:extLst>
      <p:ext uri="{BB962C8B-B14F-4D97-AF65-F5344CB8AC3E}">
        <p14:creationId xmlns:p14="http://schemas.microsoft.com/office/powerpoint/2010/main" val="1221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7EFE2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681</Words>
  <Application>Microsoft Office PowerPoint</Application>
  <PresentationFormat>Presentación en pantalla (16:9)</PresentationFormat>
  <Paragraphs>89</Paragraphs>
  <Slides>24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Catamaran Light</vt:lpstr>
      <vt:lpstr>Paytone One</vt:lpstr>
      <vt:lpstr>Poppins ExtraBold</vt:lpstr>
      <vt:lpstr>Arial</vt:lpstr>
      <vt:lpstr>Calibri</vt:lpstr>
      <vt:lpstr>Cambria</vt:lpstr>
      <vt:lpstr>Poppins Medium</vt:lpstr>
      <vt:lpstr>Simple Light</vt:lpstr>
      <vt:lpstr>Presentación de PowerPoint</vt:lpstr>
      <vt:lpstr>Presentación de PowerPoint</vt:lpstr>
      <vt:lpstr>Presentación de PowerPoint</vt:lpstr>
      <vt:lpstr>INTRODUCCIÓN</vt:lpstr>
      <vt:lpstr>Presentación de PowerPoint</vt:lpstr>
      <vt:lpstr>DEFINICIÓN</vt:lpstr>
      <vt:lpstr>Presentación de PowerPoint</vt:lpstr>
      <vt:lpstr>Presentación de PowerPoint</vt:lpstr>
      <vt:lpstr>VENTAJAS DE UN DE UN SISTEMA DE GESTIÓN DE UN ESTUDIO FOTOGRÁFICO</vt:lpstr>
      <vt:lpstr>Presentación de PowerPoint</vt:lpstr>
      <vt:lpstr>Presentación de PowerPoint</vt:lpstr>
      <vt:lpstr>Presentación de PowerPoint</vt:lpstr>
      <vt:lpstr>Presentación de PowerPoint</vt:lpstr>
      <vt:lpstr>DIAGRAMA DE GANTT</vt:lpstr>
      <vt:lpstr>DIAGRAMA DE CASO DE USO</vt:lpstr>
      <vt:lpstr>DIAGRAMA DE SECUENCIA</vt:lpstr>
      <vt:lpstr>DIAGRAMA DE CLASES</vt:lpstr>
      <vt:lpstr>DIAGRAMA DE FLUJO</vt:lpstr>
      <vt:lpstr>DIAGRAMA DE ESTADO</vt:lpstr>
      <vt:lpstr>Presentación de PowerPoint</vt:lpstr>
      <vt:lpstr>PRESUPUESTO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dell</cp:lastModifiedBy>
  <cp:revision>43</cp:revision>
  <dcterms:modified xsi:type="dcterms:W3CDTF">2024-06-06T06:54:06Z</dcterms:modified>
</cp:coreProperties>
</file>